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63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811" autoAdjust="0"/>
    <p:restoredTop sz="37032" autoAdjust="0"/>
  </p:normalViewPr>
  <p:slideViewPr>
    <p:cSldViewPr>
      <p:cViewPr>
        <p:scale>
          <a:sx n="23" d="100"/>
          <a:sy n="23" d="100"/>
        </p:scale>
        <p:origin x="-3594" y="-2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58E6DC-523E-49F9-8B86-EC359AB1F4E9}" type="datetimeFigureOut">
              <a:rPr lang="en-GB" smtClean="0"/>
              <a:t>03/06/2015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81F52E-CE5E-4923-8531-86E2E58169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72079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Electronics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en.wikipedia.org/wiki/Refrigerator" TargetMode="External"/><Relationship Id="rId5" Type="http://schemas.openxmlformats.org/officeDocument/2006/relationships/hyperlink" Target="http://en.wikipedia.org/wiki/Television_set" TargetMode="External"/><Relationship Id="rId4" Type="http://schemas.openxmlformats.org/officeDocument/2006/relationships/hyperlink" Target="http://en.wikipedia.org/wiki/Mobile_phones" TargetMode="Externa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Electronic_waste#cite_note-Sthiannopkao_S_2012-1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en.wikipedia.org/wiki/Electronic_waste_recycling" TargetMode="External"/><Relationship Id="rId3" Type="http://schemas.openxmlformats.org/officeDocument/2006/relationships/hyperlink" Target="http://en.wikipedia.org/wiki/Cathode_ray_tube" TargetMode="External"/><Relationship Id="rId7" Type="http://schemas.openxmlformats.org/officeDocument/2006/relationships/hyperlink" Target="http://en.wikipedia.org/wiki/Brominated_flame_retardant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en.wikipedia.org/wiki/Beryllium" TargetMode="External"/><Relationship Id="rId5" Type="http://schemas.openxmlformats.org/officeDocument/2006/relationships/hyperlink" Target="http://en.wikipedia.org/wiki/Cadmium" TargetMode="External"/><Relationship Id="rId10" Type="http://schemas.openxmlformats.org/officeDocument/2006/relationships/hyperlink" Target="http://en.wikipedia.org/wiki/Incinerator" TargetMode="External"/><Relationship Id="rId4" Type="http://schemas.openxmlformats.org/officeDocument/2006/relationships/hyperlink" Target="http://en.wikipedia.org/wiki/Lead" TargetMode="External"/><Relationship Id="rId9" Type="http://schemas.openxmlformats.org/officeDocument/2006/relationships/hyperlink" Target="http://en.wikipedia.org/wiki/Landfill" TargetMode="Externa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"Electronic waste" may be defined as discarded computers, office electronic equipment, entertainment device 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 tooltip="Electronics"/>
              </a:rPr>
              <a:t>electronics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 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 tooltip="Mobile phones"/>
              </a:rPr>
              <a:t>mobile phones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 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5" tooltip="Television set"/>
              </a:rPr>
              <a:t>television sets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and 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6" tooltip="Refrigerator"/>
              </a:rPr>
              <a:t>refrigerators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en-GB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1F52E-CE5E-4923-8531-86E2E58169E2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88506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An estimated 50 million tons of E-waste are produced each year.</a:t>
            </a:r>
            <a:r>
              <a:rPr lang="en-US" sz="1200" b="0" i="0" u="none" strike="noStrike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[1]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The USA discards 30 million computers each year and 100 million phones are disposed of in Europe each year. The Environmental Protection Agency estimates that only 15-20% of e-waste is recycled, the rest of these electronics go directly into landfills and incinerators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1F52E-CE5E-4923-8531-86E2E58169E2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57233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Informal processing of electronic waste in developing countries may cause serious health and pollution problems, as these countries have limited regulatory oversight of e-waste processing.</a:t>
            </a:r>
          </a:p>
          <a:p>
            <a:endParaRPr lang="en-US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Electronic scrap components, such as 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 tooltip="Cathode ray tube"/>
              </a:rPr>
              <a:t>CRTs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may contain contaminants such as 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 tooltip="Lead"/>
              </a:rPr>
              <a:t>lead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 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5" tooltip="Cadmium"/>
              </a:rPr>
              <a:t>cadmium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 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6" tooltip="Beryllium"/>
              </a:rPr>
              <a:t>beryllium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or 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7" tooltip="Brominated flame retardant"/>
              </a:rPr>
              <a:t>brominated flame retardants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Even in developed countries 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8" tooltip="Electronic waste recycling"/>
              </a:rPr>
              <a:t>recycling and disposal of e-waste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may involve significant risk to workers and communities and great care must be taken to avoid unsafe exposure in recycling operations and leaking of materials such as heavy metals from 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9" tooltip="Landfill"/>
              </a:rPr>
              <a:t>landfills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and 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10" tooltip="Incinerator"/>
              </a:rPr>
              <a:t>incinerator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ashes.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1F52E-CE5E-4923-8531-86E2E58169E2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99027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involves finding the breaking down and scraping of materials within e-waste. This is often what happens in sites like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Agbogbloshie</a:t>
            </a:r>
            <a:r>
              <a:rPr lang="en-US" baseline="0" dirty="0" smtClean="0"/>
              <a:t>. Workers are extracting the salvageable materials within the E-waste and sending them to factories to be processed. Much how when plastics or glass bottles are recycled they are melted down and reprocessed for new use.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Takes a lot of energy at the end, though.</a:t>
            </a:r>
            <a:r>
              <a:rPr lang="en-US" baseline="0" dirty="0" smtClean="0"/>
              <a:t> Can be quite costly and as already demonstrated there are environmental hazards for the informal scrapers and recyclers on the other end of </a:t>
            </a:r>
            <a:r>
              <a:rPr lang="en-US" baseline="0" dirty="0" err="1" smtClean="0"/>
              <a:t>manufactoring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1F52E-CE5E-4923-8531-86E2E58169E2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02454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It turns out that Motorola has had the same idea. Called Project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Motorola’s R&amp;D department is working on an “open hardware platform for creating highly modular smartphones,” with the aim of doing for hardware what Android has done for software. </a:t>
            </a:r>
          </a:p>
          <a:p>
            <a:endParaRPr lang="en-US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n-US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problem with this is even the component (small parts that make up the cellphone) need to be changed out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1F52E-CE5E-4923-8531-86E2E58169E2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01159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Which</a:t>
            </a:r>
            <a:r>
              <a:rPr lang="en-US" baseline="0" dirty="0" smtClean="0"/>
              <a:t> means reusing materials to make a new object with a new purpose, often with a personal and creative touch. We will be working in this realm of dealing with E-waste for our project. Using working component parts of E-waste to make a new helpful device.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1F52E-CE5E-4923-8531-86E2E58169E2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289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5BDC8-2FC4-4E2A-A09E-F29D829CA2A8}" type="datetimeFigureOut">
              <a:rPr lang="en-GB" smtClean="0"/>
              <a:t>01/06/2015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4AFD5-B5A5-4A49-9AAD-7757DD57D0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97747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5BDC8-2FC4-4E2A-A09E-F29D829CA2A8}" type="datetimeFigureOut">
              <a:rPr lang="en-GB" smtClean="0"/>
              <a:t>01/06/2015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4AFD5-B5A5-4A49-9AAD-7757DD57D0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0359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5BDC8-2FC4-4E2A-A09E-F29D829CA2A8}" type="datetimeFigureOut">
              <a:rPr lang="en-GB" smtClean="0"/>
              <a:t>01/06/2015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4AFD5-B5A5-4A49-9AAD-7757DD57D0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89621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5BDC8-2FC4-4E2A-A09E-F29D829CA2A8}" type="datetimeFigureOut">
              <a:rPr lang="en-GB" smtClean="0"/>
              <a:t>01/06/2015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4AFD5-B5A5-4A49-9AAD-7757DD57D0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11873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5BDC8-2FC4-4E2A-A09E-F29D829CA2A8}" type="datetimeFigureOut">
              <a:rPr lang="en-GB" smtClean="0"/>
              <a:t>01/06/2015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4AFD5-B5A5-4A49-9AAD-7757DD57D0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94402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5BDC8-2FC4-4E2A-A09E-F29D829CA2A8}" type="datetimeFigureOut">
              <a:rPr lang="en-GB" smtClean="0"/>
              <a:t>01/06/2015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4AFD5-B5A5-4A49-9AAD-7757DD57D0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0256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5BDC8-2FC4-4E2A-A09E-F29D829CA2A8}" type="datetimeFigureOut">
              <a:rPr lang="en-GB" smtClean="0"/>
              <a:t>01/06/2015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4AFD5-B5A5-4A49-9AAD-7757DD57D0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37353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5BDC8-2FC4-4E2A-A09E-F29D829CA2A8}" type="datetimeFigureOut">
              <a:rPr lang="en-GB" smtClean="0"/>
              <a:t>01/06/2015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4AFD5-B5A5-4A49-9AAD-7757DD57D0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00543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5BDC8-2FC4-4E2A-A09E-F29D829CA2A8}" type="datetimeFigureOut">
              <a:rPr lang="en-GB" smtClean="0"/>
              <a:t>01/06/2015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4AFD5-B5A5-4A49-9AAD-7757DD57D0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8977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5BDC8-2FC4-4E2A-A09E-F29D829CA2A8}" type="datetimeFigureOut">
              <a:rPr lang="en-GB" smtClean="0"/>
              <a:t>01/06/2015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4AFD5-B5A5-4A49-9AAD-7757DD57D0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625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5BDC8-2FC4-4E2A-A09E-F29D829CA2A8}" type="datetimeFigureOut">
              <a:rPr lang="en-GB" smtClean="0"/>
              <a:t>01/06/2015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4AFD5-B5A5-4A49-9AAD-7757DD57D0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22222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35BDC8-2FC4-4E2A-A09E-F29D829CA2A8}" type="datetimeFigureOut">
              <a:rPr lang="en-GB" smtClean="0"/>
              <a:t>01/06/2015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74AFD5-B5A5-4A49-9AAD-7757DD57D0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1805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What is E-Waste?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Personal Experiences and the Bigger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09138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‘E-Waste’ stands for Electronic Waste. This includes….</a:t>
            </a:r>
            <a:endParaRPr lang="en-GB" dirty="0"/>
          </a:p>
        </p:txBody>
      </p:sp>
      <p:pic>
        <p:nvPicPr>
          <p:cNvPr id="1026" name="Picture 2" descr="Image result for cell phon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595" y="1423640"/>
            <a:ext cx="2667000" cy="2271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upload.wikimedia.org/wikipedia/commons/thumb/3/30/Ewaste-pile.jpg/640px-Ewaste-pil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1693132"/>
            <a:ext cx="2362200" cy="3148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6" descr="Image result for 1990s refrigerator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032" name="Picture 8" descr="http://resi-blog.realestate.com.au.s172066.gridserver.com/wp-content/uploads/2013/04/90sfridge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3810000"/>
            <a:ext cx="3630705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1196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does E-Waste come from?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Internally from Households and Small Businesses</a:t>
            </a:r>
            <a:endParaRPr lang="en-GB" dirty="0"/>
          </a:p>
          <a:p>
            <a:endParaRPr lang="en-US" dirty="0" smtClean="0"/>
          </a:p>
          <a:p>
            <a:r>
              <a:rPr lang="en-US" dirty="0" smtClean="0"/>
              <a:t>Internally from Companies, Institutions and Governments</a:t>
            </a:r>
          </a:p>
          <a:p>
            <a:endParaRPr lang="en-US" dirty="0"/>
          </a:p>
          <a:p>
            <a:r>
              <a:rPr lang="en-US" dirty="0" smtClean="0"/>
              <a:t>Externally from Countries Illegally dumping non-reusable electronics</a:t>
            </a:r>
          </a:p>
        </p:txBody>
      </p:sp>
    </p:spTree>
    <p:extLst>
      <p:ext uri="{BB962C8B-B14F-4D97-AF65-F5344CB8AC3E}">
        <p14:creationId xmlns:p14="http://schemas.microsoft.com/office/powerpoint/2010/main" val="1477813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Problems with E-Waste?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fontScale="77500" lnSpcReduction="20000"/>
          </a:bodyPr>
          <a:lstStyle/>
          <a:p>
            <a:endParaRPr lang="en-US" dirty="0" smtClean="0"/>
          </a:p>
          <a:p>
            <a:r>
              <a:rPr lang="en-US" dirty="0" smtClean="0"/>
              <a:t>Health Hazards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	- Lung Cancer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- DNA damage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- Chronic damage to brain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Environmental Hazards</a:t>
            </a:r>
          </a:p>
          <a:p>
            <a:pPr marL="457200" lvl="1" indent="0">
              <a:buNone/>
            </a:pPr>
            <a:r>
              <a:rPr lang="en-US" dirty="0" smtClean="0"/>
              <a:t>	- Ground-water Pollution</a:t>
            </a:r>
          </a:p>
          <a:p>
            <a:pPr marL="457200" lvl="1" indent="0">
              <a:buNone/>
            </a:pPr>
            <a:r>
              <a:rPr lang="en-US" dirty="0"/>
              <a:t>	</a:t>
            </a:r>
            <a:r>
              <a:rPr lang="en-US" dirty="0" smtClean="0"/>
              <a:t>- Air Pollution</a:t>
            </a:r>
          </a:p>
          <a:p>
            <a:pPr marL="457200" lvl="1" indent="0">
              <a:buNone/>
            </a:pPr>
            <a:r>
              <a:rPr lang="en-US" dirty="0"/>
              <a:t>	</a:t>
            </a:r>
            <a:r>
              <a:rPr lang="en-US" dirty="0" smtClean="0"/>
              <a:t>- Acidification of soil (plants/crops  will not grow or lose their 	nutrients)</a:t>
            </a:r>
          </a:p>
          <a:p>
            <a:pPr marL="457200" lvl="1" indent="0">
              <a:buNone/>
            </a:pPr>
            <a:r>
              <a:rPr lang="en-US" dirty="0"/>
              <a:t>	</a:t>
            </a:r>
            <a:r>
              <a:rPr lang="en-US" dirty="0" smtClean="0"/>
              <a:t>- Lead and heavy metals in ground (end up in plants/crops and	thus in 	animal and human bodies.)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41388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E-Waste Workers in </a:t>
            </a:r>
            <a:r>
              <a:rPr lang="en-US" dirty="0" err="1" smtClean="0"/>
              <a:t>Agbogbloshie</a:t>
            </a:r>
            <a:endParaRPr lang="en-GB" dirty="0"/>
          </a:p>
        </p:txBody>
      </p:sp>
      <p:pic>
        <p:nvPicPr>
          <p:cNvPr id="2050" name="Picture 2" descr="OLYMPUS DIGITAL CAMER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066800"/>
            <a:ext cx="7111999" cy="533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3514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can we Rethink E-Waste?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Recycling….</a:t>
            </a:r>
            <a:endParaRPr lang="en-GB" dirty="0"/>
          </a:p>
        </p:txBody>
      </p:sp>
      <p:pic>
        <p:nvPicPr>
          <p:cNvPr id="3074" name="Picture 2" descr="http://www.norcalcompactors.net/wp-content/uploads/2014/06/electronics-recyclin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5849" y="1447800"/>
            <a:ext cx="3629025" cy="4810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448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can we Rethink E-waste?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Design against things breaking easily…</a:t>
            </a:r>
            <a:endParaRPr lang="en-GB" dirty="0"/>
          </a:p>
        </p:txBody>
      </p:sp>
      <p:pic>
        <p:nvPicPr>
          <p:cNvPr id="4098" name="Picture 2" descr="Motorola Project Ara, modular smartphon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2819400"/>
            <a:ext cx="6096000" cy="3362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2151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can we Rethink E-Waste?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850" y="14478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Upcycling, Reuse and Generate!</a:t>
            </a: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5122" name="Picture 2" descr="http://reuseandrecyclecairns.files.wordpress.com/2010/10/recycled-key-board-hold-7535.jpg?w=450&amp;h=45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86000"/>
            <a:ext cx="2590800" cy="259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www.instructables.com/image/FZY44IHG3KY0NVL/How-to-make-a-ECO-desktop-fan-from-old-computer-p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1447800"/>
            <a:ext cx="2457450" cy="327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://www.reuk.co.uk/OtherImages/steppermotorwindturbine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3668" y="3733800"/>
            <a:ext cx="3890312" cy="292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3280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4591</TotalTime>
  <Words>293</Words>
  <Application>Microsoft Office PowerPoint</Application>
  <PresentationFormat>On-screen Show (4:3)</PresentationFormat>
  <Paragraphs>46</Paragraphs>
  <Slides>8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What is E-Waste?</vt:lpstr>
      <vt:lpstr>‘E-Waste’ stands for Electronic Waste. This includes….</vt:lpstr>
      <vt:lpstr>Where does E-Waste come from?</vt:lpstr>
      <vt:lpstr>What are Problems with E-Waste?</vt:lpstr>
      <vt:lpstr>E-Waste Workers in Agbogbloshie</vt:lpstr>
      <vt:lpstr>How can we Rethink E-Waste?</vt:lpstr>
      <vt:lpstr>How can we Rethink E-waste?</vt:lpstr>
      <vt:lpstr>How can we Rethink E-Waste?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E-Waste</dc:title>
  <dc:creator>LN</dc:creator>
  <cp:lastModifiedBy>LN</cp:lastModifiedBy>
  <cp:revision>16</cp:revision>
  <dcterms:created xsi:type="dcterms:W3CDTF">2015-06-01T17:17:12Z</dcterms:created>
  <dcterms:modified xsi:type="dcterms:W3CDTF">2015-06-04T21:48:17Z</dcterms:modified>
</cp:coreProperties>
</file>